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44" r:id="rId4"/>
  </p:sldMasterIdLst>
  <p:sldIdLst>
    <p:sldId id="343" r:id="rId5"/>
    <p:sldId id="344" r:id="rId6"/>
    <p:sldId id="345" r:id="rId7"/>
    <p:sldId id="346" r:id="rId8"/>
    <p:sldId id="347" r:id="rId9"/>
    <p:sldId id="348" r:id="rId10"/>
    <p:sldId id="349" r:id="rId11"/>
    <p:sldId id="350" r:id="rId12"/>
    <p:sldId id="351" r:id="rId13"/>
    <p:sldId id="352" r:id="rId14"/>
    <p:sldId id="353"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09C41"/>
    <a:srgbClr val="875A34"/>
    <a:srgbClr val="5C3313"/>
    <a:srgbClr val="EDEFF7"/>
    <a:srgbClr val="D0D1D9"/>
    <a:srgbClr val="F6F9FF"/>
    <a:srgbClr val="1919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6552" autoAdjust="0"/>
  </p:normalViewPr>
  <p:slideViewPr>
    <p:cSldViewPr snapToGrid="0">
      <p:cViewPr varScale="1">
        <p:scale>
          <a:sx n="116" d="100"/>
          <a:sy n="116" d="100"/>
        </p:scale>
        <p:origin x="330" y="10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1" Type="http://schemas.openxmlformats.org/officeDocument/2006/relationships/image" Target="../media/image7.png"/></Relationships>
</file>

<file path=ppt/diagrams/_rels/drawing1.xml.rels><?xml version="1.0" encoding="UTF-8" standalone="yes"?>
<Relationships xmlns="http://schemas.openxmlformats.org/package/2006/relationships"><Relationship Id="rId1"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F12AC8-75D2-49BC-B9BF-EB07961E74AB}"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447BE3C9-D0A7-4F36-B4CB-91B64F5B1B7B}">
      <dgm:prSet custT="1"/>
      <dgm:spPr>
        <a:effectLst>
          <a:glow rad="228600">
            <a:schemeClr val="accent2">
              <a:satMod val="175000"/>
              <a:alpha val="40000"/>
            </a:schemeClr>
          </a:glow>
        </a:effectLst>
      </dgm:spPr>
      <dgm:t>
        <a:bodyPr/>
        <a:lstStyle/>
        <a:p>
          <a:pPr marL="0" indent="0" algn="l" rtl="0">
            <a:lnSpc>
              <a:spcPct val="100000"/>
            </a:lnSpc>
          </a:pPr>
          <a:r>
            <a:rPr lang="en-US" sz="3600" b="1" spc="300" smtClean="0">
              <a:solidFill>
                <a:schemeClr val="tx1"/>
              </a:solidFill>
            </a:rPr>
            <a:t>Engagement &amp; Sentiment Analysis: Unveiling Audience Insights</a:t>
          </a:r>
          <a:endParaRPr lang="en-IN" sz="3600" b="1" spc="300">
            <a:solidFill>
              <a:schemeClr val="tx1"/>
            </a:solidFill>
          </a:endParaRPr>
        </a:p>
      </dgm:t>
    </dgm:pt>
    <dgm:pt modelId="{1454275E-77F9-4C75-A4B6-29CDA7D285F4}" type="parTrans" cxnId="{E2332A8F-CFA6-4F83-973C-799DAA99B3E6}">
      <dgm:prSet/>
      <dgm:spPr/>
      <dgm:t>
        <a:bodyPr/>
        <a:lstStyle/>
        <a:p>
          <a:endParaRPr lang="en-US"/>
        </a:p>
      </dgm:t>
    </dgm:pt>
    <dgm:pt modelId="{957D22B9-FCB1-4322-B8B5-58105075138B}" type="sibTrans" cxnId="{E2332A8F-CFA6-4F83-973C-799DAA99B3E6}">
      <dgm:prSet/>
      <dgm:spPr/>
      <dgm:t>
        <a:bodyPr/>
        <a:lstStyle/>
        <a:p>
          <a:endParaRPr lang="en-US"/>
        </a:p>
      </dgm:t>
    </dgm:pt>
    <dgm:pt modelId="{5261D980-3C6F-460F-9A60-04E610639785}" type="pres">
      <dgm:prSet presAssocID="{A5F12AC8-75D2-49BC-B9BF-EB07961E74AB}" presName="linearFlow" presStyleCnt="0">
        <dgm:presLayoutVars>
          <dgm:dir/>
          <dgm:resizeHandles val="exact"/>
        </dgm:presLayoutVars>
      </dgm:prSet>
      <dgm:spPr/>
    </dgm:pt>
    <dgm:pt modelId="{1FA08E28-B5C4-417B-A3FD-1243238CC360}" type="pres">
      <dgm:prSet presAssocID="{447BE3C9-D0A7-4F36-B4CB-91B64F5B1B7B}" presName="composite" presStyleCnt="0"/>
      <dgm:spPr/>
    </dgm:pt>
    <dgm:pt modelId="{ECF5E867-850A-46E8-968D-9EC29FFFEBC4}" type="pres">
      <dgm:prSet presAssocID="{447BE3C9-D0A7-4F36-B4CB-91B64F5B1B7B}" presName="imgShp" presStyleLbl="fgImgPlace1" presStyleIdx="0" presStyleCnt="1" custLinFactNeighborX="-16261" custLinFactNeighborY="2088"/>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B4AD0B98-F019-4501-932A-44F4179985D5}" type="pres">
      <dgm:prSet presAssocID="{447BE3C9-D0A7-4F36-B4CB-91B64F5B1B7B}" presName="txShp" presStyleLbl="node1" presStyleIdx="0" presStyleCnt="1" custScaleX="116285" custScaleY="106862">
        <dgm:presLayoutVars>
          <dgm:bulletEnabled val="1"/>
        </dgm:presLayoutVars>
      </dgm:prSet>
      <dgm:spPr/>
      <dgm:t>
        <a:bodyPr/>
        <a:lstStyle/>
        <a:p>
          <a:endParaRPr lang="en-US"/>
        </a:p>
      </dgm:t>
    </dgm:pt>
  </dgm:ptLst>
  <dgm:cxnLst>
    <dgm:cxn modelId="{9731E862-8F24-49E9-95B7-D852F4CAB59E}" type="presOf" srcId="{A5F12AC8-75D2-49BC-B9BF-EB07961E74AB}" destId="{5261D980-3C6F-460F-9A60-04E610639785}" srcOrd="0" destOrd="0" presId="urn:microsoft.com/office/officeart/2005/8/layout/vList3"/>
    <dgm:cxn modelId="{E2332A8F-CFA6-4F83-973C-799DAA99B3E6}" srcId="{A5F12AC8-75D2-49BC-B9BF-EB07961E74AB}" destId="{447BE3C9-D0A7-4F36-B4CB-91B64F5B1B7B}" srcOrd="0" destOrd="0" parTransId="{1454275E-77F9-4C75-A4B6-29CDA7D285F4}" sibTransId="{957D22B9-FCB1-4322-B8B5-58105075138B}"/>
    <dgm:cxn modelId="{02C7232F-F764-4082-A874-F02D022D17DD}" type="presOf" srcId="{447BE3C9-D0A7-4F36-B4CB-91B64F5B1B7B}" destId="{B4AD0B98-F019-4501-932A-44F4179985D5}" srcOrd="0" destOrd="0" presId="urn:microsoft.com/office/officeart/2005/8/layout/vList3"/>
    <dgm:cxn modelId="{96688CE4-162D-4610-9033-A71F4F6916AC}" type="presParOf" srcId="{5261D980-3C6F-460F-9A60-04E610639785}" destId="{1FA08E28-B5C4-417B-A3FD-1243238CC360}" srcOrd="0" destOrd="0" presId="urn:microsoft.com/office/officeart/2005/8/layout/vList3"/>
    <dgm:cxn modelId="{A7353CBC-7DA1-4ACD-B326-E40722607600}" type="presParOf" srcId="{1FA08E28-B5C4-417B-A3FD-1243238CC360}" destId="{ECF5E867-850A-46E8-968D-9EC29FFFEBC4}" srcOrd="0" destOrd="0" presId="urn:microsoft.com/office/officeart/2005/8/layout/vList3"/>
    <dgm:cxn modelId="{7A4C8716-E690-4EDE-A313-37147D7482E5}" type="presParOf" srcId="{1FA08E28-B5C4-417B-A3FD-1243238CC360}" destId="{B4AD0B98-F019-4501-932A-44F4179985D5}"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AD0B98-F019-4501-932A-44F4179985D5}">
      <dsp:nvSpPr>
        <dsp:cNvPr id="0" name=""/>
        <dsp:cNvSpPr/>
      </dsp:nvSpPr>
      <dsp:spPr>
        <a:xfrm rot="10800000">
          <a:off x="1852169" y="845052"/>
          <a:ext cx="8423727" cy="3899662"/>
        </a:xfrm>
        <a:prstGeom prst="homePlat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a:glow rad="228600">
            <a:schemeClr val="accent2">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609218" tIns="137160" rIns="256032" bIns="137160" numCol="1" spcCol="1270" anchor="ctr" anchorCtr="0">
          <a:noAutofit/>
        </a:bodyPr>
        <a:lstStyle/>
        <a:p>
          <a:pPr marL="0" lvl="0" indent="0" algn="l" defTabSz="1600200" rtl="0">
            <a:lnSpc>
              <a:spcPct val="100000"/>
            </a:lnSpc>
            <a:spcBef>
              <a:spcPct val="0"/>
            </a:spcBef>
            <a:spcAft>
              <a:spcPct val="35000"/>
            </a:spcAft>
          </a:pPr>
          <a:r>
            <a:rPr lang="en-US" sz="3600" b="1" kern="1200" spc="300" smtClean="0">
              <a:solidFill>
                <a:schemeClr val="tx1"/>
              </a:solidFill>
            </a:rPr>
            <a:t>Engagement &amp; Sentiment Analysis: Unveiling Audience Insights</a:t>
          </a:r>
          <a:endParaRPr lang="en-IN" sz="3600" b="1" kern="1200" spc="300">
            <a:solidFill>
              <a:schemeClr val="tx1"/>
            </a:solidFill>
          </a:endParaRPr>
        </a:p>
      </dsp:txBody>
      <dsp:txXfrm rot="10800000">
        <a:off x="2827084" y="845052"/>
        <a:ext cx="7448812" cy="3899662"/>
      </dsp:txXfrm>
    </dsp:sp>
    <dsp:sp modelId="{ECF5E867-850A-46E8-968D-9EC29FFFEBC4}">
      <dsp:nvSpPr>
        <dsp:cNvPr id="0" name=""/>
        <dsp:cNvSpPr/>
      </dsp:nvSpPr>
      <dsp:spPr>
        <a:xfrm>
          <a:off x="23985" y="1046454"/>
          <a:ext cx="3649251" cy="364925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9184DA70-C731-4C70-880D-CCD4705E623C}" type="datetime1">
              <a:rPr lang="en-US" noProof="0" smtClean="0"/>
              <a:t>5/16/2024</a:t>
            </a:fld>
            <a:endParaRPr lang="en-US" noProof="0" dirty="0"/>
          </a:p>
        </p:txBody>
      </p:sp>
      <p:sp>
        <p:nvSpPr>
          <p:cNvPr id="5" name="Footer Placeholder 4"/>
          <p:cNvSpPr>
            <a:spLocks noGrp="1"/>
          </p:cNvSpPr>
          <p:nvPr>
            <p:ph type="ftr" sz="quarter" idx="11"/>
          </p:nvPr>
        </p:nvSpPr>
        <p:spPr>
          <a:xfrm>
            <a:off x="2692397" y="5037663"/>
            <a:ext cx="5214635" cy="279400"/>
          </a:xfrm>
        </p:spPr>
        <p:txBody>
          <a:bodyPr/>
          <a:lstStyle/>
          <a:p>
            <a:endParaRPr lang="en-US" noProof="0" dirty="0"/>
          </a:p>
        </p:txBody>
      </p:sp>
      <p:sp>
        <p:nvSpPr>
          <p:cNvPr id="6" name="Slide Number Placeholder 5"/>
          <p:cNvSpPr>
            <a:spLocks noGrp="1"/>
          </p:cNvSpPr>
          <p:nvPr>
            <p:ph type="sldNum" sz="quarter" idx="12"/>
          </p:nvPr>
        </p:nvSpPr>
        <p:spPr>
          <a:xfrm>
            <a:off x="8956900" y="5037663"/>
            <a:ext cx="551167" cy="279400"/>
          </a:xfrm>
        </p:spPr>
        <p:txBody>
          <a:bodyPr/>
          <a:lstStyle/>
          <a:p>
            <a:fld id="{3A98EE3D-8CD1-4C3F-BD1C-C98C9596463C}" type="slidenum">
              <a:rPr lang="en-US" noProof="0" smtClean="0"/>
              <a:t>‹#›</a:t>
            </a:fld>
            <a:endParaRPr lang="en-US" noProof="0"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3" name="Rectangle">
            <a:extLst>
              <a:ext uri="{FF2B5EF4-FFF2-40B4-BE49-F238E27FC236}">
                <a16:creationId xmlns:a16="http://schemas.microsoft.com/office/drawing/2014/main" id="{F9512BDE-EEA0-404B-8D45-8AA93D61DABC}"/>
              </a:ext>
            </a:extLst>
          </p:cNvPr>
          <p:cNvSpPr/>
          <p:nvPr userDrawn="1"/>
        </p:nvSpPr>
        <p:spPr>
          <a:xfrm flipH="1">
            <a:off x="-1" y="4450188"/>
            <a:ext cx="12192000" cy="2407811"/>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4" name="Rectangle">
            <a:extLst>
              <a:ext uri="{FF2B5EF4-FFF2-40B4-BE49-F238E27FC236}">
                <a16:creationId xmlns:a16="http://schemas.microsoft.com/office/drawing/2014/main" id="{E1223535-0F2F-6340-80B9-0B5D9364A13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Tree>
    <p:extLst>
      <p:ext uri="{BB962C8B-B14F-4D97-AF65-F5344CB8AC3E}">
        <p14:creationId xmlns:p14="http://schemas.microsoft.com/office/powerpoint/2010/main" val="3026690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2D6E202-B606-4609-B914-27C9371A1F6D}" type="datetime1">
              <a:rPr lang="en-US" noProof="0" smtClean="0"/>
              <a:t>5/16/2024</a:t>
            </a:fld>
            <a:endParaRPr lang="en-US" noProof="0" dirty="0"/>
          </a:p>
        </p:txBody>
      </p:sp>
      <p:sp>
        <p:nvSpPr>
          <p:cNvPr id="6" name="Footer Placeholder 5"/>
          <p:cNvSpPr>
            <a:spLocks noGrp="1"/>
          </p:cNvSpPr>
          <p:nvPr>
            <p:ph type="ftr" sz="quarter" idx="11"/>
          </p:nvPr>
        </p:nvSpPr>
        <p:spPr/>
        <p:txBody>
          <a:bodyPr/>
          <a:lstStyle/>
          <a:p>
            <a:endParaRPr lang="en-US" noProof="0" dirty="0"/>
          </a:p>
        </p:txBody>
      </p:sp>
      <p:sp>
        <p:nvSpPr>
          <p:cNvPr id="7" name="Slide Number Placeholder 6"/>
          <p:cNvSpPr>
            <a:spLocks noGrp="1"/>
          </p:cNvSpPr>
          <p:nvPr>
            <p:ph type="sldNum" sz="quarter" idx="12"/>
          </p:nvPr>
        </p:nvSpPr>
        <p:spPr/>
        <p:txBody>
          <a:body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153294825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2D6E202-B606-4609-B914-27C9371A1F6D}" type="datetime1">
              <a:rPr lang="en-US" noProof="0" smtClean="0"/>
              <a:t>5/16/2024</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3A98EE3D-8CD1-4C3F-BD1C-C98C9596463C}" type="slidenum">
              <a:rPr lang="en-US" noProof="0" smtClean="0"/>
              <a:t>‹#›</a:t>
            </a:fld>
            <a:endParaRPr lang="en-US" noProof="0"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7094143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2D6E202-B606-4609-B914-27C9371A1F6D}" type="datetime1">
              <a:rPr lang="en-US" noProof="0" smtClean="0"/>
              <a:t>5/16/2024</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3404516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2D6E202-B606-4609-B914-27C9371A1F6D}" type="datetime1">
              <a:rPr lang="en-US" noProof="0" smtClean="0"/>
              <a:t>5/16/2024</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145245226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2D6E202-B606-4609-B914-27C9371A1F6D}" type="datetime1">
              <a:rPr lang="en-US" noProof="0" smtClean="0"/>
              <a:t>5/16/2024</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257072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2D6E202-B606-4609-B914-27C9371A1F6D}" type="datetime1">
              <a:rPr lang="en-US" noProof="0" smtClean="0"/>
              <a:t>5/16/2024</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3A98EE3D-8CD1-4C3F-BD1C-C98C9596463C}" type="slidenum">
              <a:rPr lang="en-US" noProof="0" smtClean="0"/>
              <a:t>‹#›</a:t>
            </a:fld>
            <a:endParaRPr lang="en-US" noProof="0"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323038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noProof="0" smtClean="0"/>
              <a:t>5/16/2024</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3A98EE3D-8CD1-4C3F-BD1C-C98C9596463C}" type="slidenum">
              <a:rPr lang="en-US" noProof="0" smtClean="0"/>
              <a:t>‹#›</a:t>
            </a:fld>
            <a:endParaRPr lang="en-US" noProof="0"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333843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noProof="0" smtClean="0"/>
              <a:t>5/16/2024</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3A98EE3D-8CD1-4C3F-BD1C-C98C9596463C}" type="slidenum">
              <a:rPr lang="en-US" noProof="0" smtClean="0"/>
              <a:t>‹#›</a:t>
            </a:fld>
            <a:endParaRPr lang="en-US" noProof="0"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7307208"/>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202A34A5-A029-A246-82C6-D288185EB396}"/>
              </a:ext>
            </a:extLst>
          </p:cNvPr>
          <p:cNvSpPr/>
          <p:nvPr userDrawn="1"/>
        </p:nvSpPr>
        <p:spPr>
          <a:xfrm flipH="1">
            <a:off x="0" y="0"/>
            <a:ext cx="3351057"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3" name="Rectangle">
            <a:extLst>
              <a:ext uri="{FF2B5EF4-FFF2-40B4-BE49-F238E27FC236}">
                <a16:creationId xmlns:a16="http://schemas.microsoft.com/office/drawing/2014/main" id="{2773E1D8-C87F-EE46-8284-575DCA498E8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noProof="0" smtClean="0"/>
              <a:t>5/16/2024</a:t>
            </a:fld>
            <a:endParaRPr lang="en-US" noProof="0"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noProof="0"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11" name="Title Placeholder 1">
            <a:extLst>
              <a:ext uri="{FF2B5EF4-FFF2-40B4-BE49-F238E27FC236}">
                <a16:creationId xmlns:a16="http://schemas.microsoft.com/office/drawing/2014/main" id="{C429A40D-770E-C144-A5B5-6A4442C09C24}"/>
              </a:ext>
            </a:extLst>
          </p:cNvPr>
          <p:cNvSpPr>
            <a:spLocks noGrp="1"/>
          </p:cNvSpPr>
          <p:nvPr>
            <p:ph type="title" hasCustomPrompt="1"/>
          </p:nvPr>
        </p:nvSpPr>
        <p:spPr>
          <a:xfrm>
            <a:off x="1097280" y="942871"/>
            <a:ext cx="10058400" cy="587584"/>
          </a:xfrm>
          <a:prstGeom prst="rect">
            <a:avLst/>
          </a:prstGeom>
        </p:spPr>
        <p:txBody>
          <a:bodyPr vert="horz" lIns="91440" tIns="45720" rIns="91440" bIns="45720" rtlCol="0" anchor="ctr">
            <a:normAutofit/>
          </a:bodyPr>
          <a:lstStyle>
            <a:lvl1pPr>
              <a:defRPr cap="all" baseline="0"/>
            </a:lvl1pPr>
          </a:lstStyle>
          <a:p>
            <a:r>
              <a:rPr lang="en-US" noProof="0"/>
              <a:t>CLICK TO EDIT MASTER TITLE STYLE</a:t>
            </a:r>
          </a:p>
        </p:txBody>
      </p:sp>
    </p:spTree>
    <p:extLst>
      <p:ext uri="{BB962C8B-B14F-4D97-AF65-F5344CB8AC3E}">
        <p14:creationId xmlns:p14="http://schemas.microsoft.com/office/powerpoint/2010/main" val="34324070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mparison">
    <p:bg>
      <p:bgPr>
        <a:solidFill>
          <a:schemeClr val="bg1"/>
        </a:solidFill>
        <a:effectLst/>
      </p:bgPr>
    </p:bg>
    <p:spTree>
      <p:nvGrpSpPr>
        <p:cNvPr id="1" name=""/>
        <p:cNvGrpSpPr/>
        <p:nvPr/>
      </p:nvGrpSpPr>
      <p:grpSpPr>
        <a:xfrm>
          <a:off x="0" y="0"/>
          <a:ext cx="0" cy="0"/>
          <a:chOff x="0" y="0"/>
          <a:chExt cx="0" cy="0"/>
        </a:xfrm>
      </p:grpSpPr>
      <p:sp>
        <p:nvSpPr>
          <p:cNvPr id="15" name="Rectangle">
            <a:extLst>
              <a:ext uri="{FF2B5EF4-FFF2-40B4-BE49-F238E27FC236}">
                <a16:creationId xmlns:a16="http://schemas.microsoft.com/office/drawing/2014/main" id="{64248D99-2B30-464D-B9B7-4E5C3A1F3FB2}"/>
              </a:ext>
            </a:extLst>
          </p:cNvPr>
          <p:cNvSpPr/>
          <p:nvPr userDrawn="1"/>
        </p:nvSpPr>
        <p:spPr>
          <a:xfrm flipH="1">
            <a:off x="0" y="0"/>
            <a:ext cx="6096000"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6" name="Rectangle">
            <a:extLst>
              <a:ext uri="{FF2B5EF4-FFF2-40B4-BE49-F238E27FC236}">
                <a16:creationId xmlns:a16="http://schemas.microsoft.com/office/drawing/2014/main" id="{3FAFF55B-FDE6-394B-A39B-22627D8FB6E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4" name="Content Placeholder 3"/>
          <p:cNvSpPr>
            <a:spLocks noGrp="1"/>
          </p:cNvSpPr>
          <p:nvPr>
            <p:ph sz="half" idx="2"/>
          </p:nvPr>
        </p:nvSpPr>
        <p:spPr>
          <a:xfrm>
            <a:off x="1097280" y="2958274"/>
            <a:ext cx="4639736" cy="2910821"/>
          </a:xfrm>
        </p:spPr>
        <p:txBody>
          <a:bodyPr>
            <a:normAutofit/>
          </a:bodyPr>
          <a:lstStyle>
            <a:lvl1pPr>
              <a:defRPr sz="1600">
                <a:solidFill>
                  <a:schemeClr val="tx1"/>
                </a:solidFill>
              </a:defRPr>
            </a:lvl1pPr>
            <a:lvl2pPr>
              <a:defRPr sz="14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6" name="Content Placeholder 5"/>
          <p:cNvSpPr>
            <a:spLocks noGrp="1"/>
          </p:cNvSpPr>
          <p:nvPr>
            <p:ph sz="quarter" idx="4"/>
          </p:nvPr>
        </p:nvSpPr>
        <p:spPr>
          <a:xfrm>
            <a:off x="6515944" y="2958273"/>
            <a:ext cx="4639736" cy="2910821"/>
          </a:xfrm>
        </p:spPr>
        <p:txBody>
          <a:bodyPr>
            <a:normAutofit/>
          </a:bodyPr>
          <a:lstStyle>
            <a:lvl1pPr>
              <a:defRPr sz="1600">
                <a:solidFill>
                  <a:schemeClr val="tx1"/>
                </a:solidFill>
              </a:defRPr>
            </a:lvl1pPr>
            <a:lvl2pPr>
              <a:defRPr sz="14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noProof="0" smtClean="0"/>
              <a:t>5/16/2024</a:t>
            </a:fld>
            <a:endParaRPr lang="en-US" noProof="0"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noProof="0"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17" name="Title Placeholder 1">
            <a:extLst>
              <a:ext uri="{FF2B5EF4-FFF2-40B4-BE49-F238E27FC236}">
                <a16:creationId xmlns:a16="http://schemas.microsoft.com/office/drawing/2014/main" id="{99E345E4-E77C-484E-9FBB-E4EC71F08545}"/>
              </a:ext>
            </a:extLst>
          </p:cNvPr>
          <p:cNvSpPr>
            <a:spLocks noGrp="1"/>
          </p:cNvSpPr>
          <p:nvPr>
            <p:ph type="title" hasCustomPrompt="1"/>
          </p:nvPr>
        </p:nvSpPr>
        <p:spPr>
          <a:xfrm>
            <a:off x="1097280" y="942871"/>
            <a:ext cx="10058400" cy="587584"/>
          </a:xfrm>
          <a:prstGeom prst="rect">
            <a:avLst/>
          </a:prstGeom>
        </p:spPr>
        <p:txBody>
          <a:bodyPr vert="horz" lIns="91440" tIns="45720" rIns="91440" bIns="45720" rtlCol="0" anchor="ctr">
            <a:normAutofit/>
          </a:bodyPr>
          <a:lstStyle>
            <a:lvl1pPr>
              <a:defRPr cap="all" baseline="0"/>
            </a:lvl1pPr>
          </a:lstStyle>
          <a:p>
            <a:r>
              <a:rPr lang="en-US" noProof="0"/>
              <a:t>CLICK TO EDIT MASTER TITLE STYLE</a:t>
            </a:r>
          </a:p>
        </p:txBody>
      </p:sp>
    </p:spTree>
    <p:extLst>
      <p:ext uri="{BB962C8B-B14F-4D97-AF65-F5344CB8AC3E}">
        <p14:creationId xmlns:p14="http://schemas.microsoft.com/office/powerpoint/2010/main" val="2423224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noProof="0" smtClean="0"/>
              <a:t>5/16/2024</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8" name="Rectangle">
            <a:extLst>
              <a:ext uri="{FF2B5EF4-FFF2-40B4-BE49-F238E27FC236}">
                <a16:creationId xmlns:a16="http://schemas.microsoft.com/office/drawing/2014/main" id="{202A34A5-A029-A246-82C6-D288185EB396}"/>
              </a:ext>
            </a:extLst>
          </p:cNvPr>
          <p:cNvSpPr/>
          <p:nvPr userDrawn="1"/>
        </p:nvSpPr>
        <p:spPr>
          <a:xfrm flipH="1">
            <a:off x="0" y="0"/>
            <a:ext cx="3351057"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9" name="Rectangle">
            <a:extLst>
              <a:ext uri="{FF2B5EF4-FFF2-40B4-BE49-F238E27FC236}">
                <a16:creationId xmlns:a16="http://schemas.microsoft.com/office/drawing/2014/main" id="{2773E1D8-C87F-EE46-8284-575DCA498E8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Tree>
    <p:extLst>
      <p:ext uri="{BB962C8B-B14F-4D97-AF65-F5344CB8AC3E}">
        <p14:creationId xmlns:p14="http://schemas.microsoft.com/office/powerpoint/2010/main" val="29822062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83ACCAC0-2C8A-CE43-8C55-22BB53C73920}"/>
              </a:ext>
            </a:extLst>
          </p:cNvPr>
          <p:cNvSpPr/>
          <p:nvPr userDrawn="1"/>
        </p:nvSpPr>
        <p:spPr>
          <a:xfrm flipH="1">
            <a:off x="0" y="0"/>
            <a:ext cx="3351057"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0" name="Rectangle">
            <a:extLst>
              <a:ext uri="{FF2B5EF4-FFF2-40B4-BE49-F238E27FC236}">
                <a16:creationId xmlns:a16="http://schemas.microsoft.com/office/drawing/2014/main" id="{A400A9BD-AA60-E24D-9FC2-722758C8C933}"/>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noProof="0" smtClean="0"/>
              <a:t>5/16/2024</a:t>
            </a:fld>
            <a:endParaRPr lang="en-US" noProof="0"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noProof="0"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14" name="Title Placeholder 1">
            <a:extLst>
              <a:ext uri="{FF2B5EF4-FFF2-40B4-BE49-F238E27FC236}">
                <a16:creationId xmlns:a16="http://schemas.microsoft.com/office/drawing/2014/main" id="{D4076461-FF7A-8843-B7F9-D041F3FB22FC}"/>
              </a:ext>
            </a:extLst>
          </p:cNvPr>
          <p:cNvSpPr>
            <a:spLocks noGrp="1"/>
          </p:cNvSpPr>
          <p:nvPr>
            <p:ph type="title" hasCustomPrompt="1"/>
          </p:nvPr>
        </p:nvSpPr>
        <p:spPr>
          <a:xfrm>
            <a:off x="1097280" y="942871"/>
            <a:ext cx="10058400" cy="587584"/>
          </a:xfrm>
          <a:prstGeom prst="rect">
            <a:avLst/>
          </a:prstGeom>
        </p:spPr>
        <p:txBody>
          <a:bodyPr vert="horz" lIns="91440" tIns="45720" rIns="91440" bIns="45720" rtlCol="0" anchor="ctr">
            <a:normAutofit/>
          </a:bodyPr>
          <a:lstStyle>
            <a:lvl1pPr>
              <a:defRPr cap="all" baseline="0"/>
            </a:lvl1pPr>
          </a:lstStyle>
          <a:p>
            <a:r>
              <a:rPr lang="en-US" noProof="0"/>
              <a:t>CLICK TO EDIT MASTER TITLE STYLE</a:t>
            </a:r>
          </a:p>
        </p:txBody>
      </p:sp>
    </p:spTree>
    <p:extLst>
      <p:ext uri="{BB962C8B-B14F-4D97-AF65-F5344CB8AC3E}">
        <p14:creationId xmlns:p14="http://schemas.microsoft.com/office/powerpoint/2010/main" val="3020399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184DA70-C731-4C70-880D-CCD4705E623C}" type="datetime1">
              <a:rPr lang="en-US" noProof="0" smtClean="0"/>
              <a:t>5/16/2024</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3A98EE3D-8CD1-4C3F-BD1C-C98C9596463C}" type="slidenum">
              <a:rPr lang="en-US" noProof="0" smtClean="0"/>
              <a:t>‹#›</a:t>
            </a:fld>
            <a:endParaRPr lang="en-US" noProof="0"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8" name="Rectangle">
            <a:extLst>
              <a:ext uri="{FF2B5EF4-FFF2-40B4-BE49-F238E27FC236}">
                <a16:creationId xmlns:a16="http://schemas.microsoft.com/office/drawing/2014/main" id="{F9512BDE-EEA0-404B-8D45-8AA93D61DABC}"/>
              </a:ext>
            </a:extLst>
          </p:cNvPr>
          <p:cNvSpPr/>
          <p:nvPr userDrawn="1"/>
        </p:nvSpPr>
        <p:spPr>
          <a:xfrm flipH="1">
            <a:off x="4217870" y="0"/>
            <a:ext cx="3599236" cy="6857999"/>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9" name="Rectangle">
            <a:extLst>
              <a:ext uri="{FF2B5EF4-FFF2-40B4-BE49-F238E27FC236}">
                <a16:creationId xmlns:a16="http://schemas.microsoft.com/office/drawing/2014/main" id="{E1223535-0F2F-6340-80B9-0B5D9364A13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Tree>
    <p:extLst>
      <p:ext uri="{BB962C8B-B14F-4D97-AF65-F5344CB8AC3E}">
        <p14:creationId xmlns:p14="http://schemas.microsoft.com/office/powerpoint/2010/main" val="2471216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2D6E202-B606-4609-B914-27C9371A1F6D}" type="datetime1">
              <a:rPr lang="en-US" noProof="0" smtClean="0"/>
              <a:t>5/16/2024</a:t>
            </a:fld>
            <a:endParaRPr lang="en-US" noProof="0" dirty="0"/>
          </a:p>
        </p:txBody>
      </p:sp>
      <p:sp>
        <p:nvSpPr>
          <p:cNvPr id="6" name="Footer Placeholder 5"/>
          <p:cNvSpPr>
            <a:spLocks noGrp="1"/>
          </p:cNvSpPr>
          <p:nvPr>
            <p:ph type="ftr" sz="quarter" idx="11"/>
          </p:nvPr>
        </p:nvSpPr>
        <p:spPr/>
        <p:txBody>
          <a:bodyPr/>
          <a:lstStyle/>
          <a:p>
            <a:endParaRPr lang="en-US" noProof="0" dirty="0"/>
          </a:p>
        </p:txBody>
      </p:sp>
      <p:sp>
        <p:nvSpPr>
          <p:cNvPr id="7" name="Slide Number Placeholder 6"/>
          <p:cNvSpPr>
            <a:spLocks noGrp="1"/>
          </p:cNvSpPr>
          <p:nvPr>
            <p:ph type="sldNum" sz="quarter" idx="12"/>
          </p:nvPr>
        </p:nvSpPr>
        <p:spPr/>
        <p:txBody>
          <a:bodyPr/>
          <a:lstStyle/>
          <a:p>
            <a:fld id="{3A98EE3D-8CD1-4C3F-BD1C-C98C9596463C}" type="slidenum">
              <a:rPr lang="en-US" noProof="0" smtClean="0"/>
              <a:t>‹#›</a:t>
            </a:fld>
            <a:endParaRPr lang="en-US" noProof="0" dirty="0"/>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022994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noProof="0" smtClean="0"/>
              <a:t>5/16/2024</a:t>
            </a:fld>
            <a:endParaRPr lang="en-US" noProof="0" dirty="0"/>
          </a:p>
        </p:txBody>
      </p:sp>
      <p:sp>
        <p:nvSpPr>
          <p:cNvPr id="8" name="Footer Placeholder 7"/>
          <p:cNvSpPr>
            <a:spLocks noGrp="1"/>
          </p:cNvSpPr>
          <p:nvPr>
            <p:ph type="ftr" sz="quarter" idx="11"/>
          </p:nvPr>
        </p:nvSpPr>
        <p:spPr/>
        <p:txBody>
          <a:bodyPr/>
          <a:lstStyle/>
          <a:p>
            <a:endParaRPr lang="en-US" noProof="0" dirty="0"/>
          </a:p>
        </p:txBody>
      </p:sp>
      <p:sp>
        <p:nvSpPr>
          <p:cNvPr id="9" name="Slide Number Placeholder 8"/>
          <p:cNvSpPr>
            <a:spLocks noGrp="1"/>
          </p:cNvSpPr>
          <p:nvPr>
            <p:ph type="sldNum" sz="quarter" idx="12"/>
          </p:nvPr>
        </p:nvSpPr>
        <p:spPr/>
        <p:txBody>
          <a:bodyPr/>
          <a:lstStyle/>
          <a:p>
            <a:fld id="{3A98EE3D-8CD1-4C3F-BD1C-C98C9596463C}" type="slidenum">
              <a:rPr lang="en-US" noProof="0" smtClean="0"/>
              <a:t>‹#›</a:t>
            </a:fld>
            <a:endParaRPr lang="en-US" noProof="0"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11" name="Rectangle">
            <a:extLst>
              <a:ext uri="{FF2B5EF4-FFF2-40B4-BE49-F238E27FC236}">
                <a16:creationId xmlns:a16="http://schemas.microsoft.com/office/drawing/2014/main" id="{64248D99-2B30-464D-B9B7-4E5C3A1F3FB2}"/>
              </a:ext>
            </a:extLst>
          </p:cNvPr>
          <p:cNvSpPr/>
          <p:nvPr userDrawn="1"/>
        </p:nvSpPr>
        <p:spPr>
          <a:xfrm flipH="1">
            <a:off x="0" y="0"/>
            <a:ext cx="6096000"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2" name="Rectangle">
            <a:extLst>
              <a:ext uri="{FF2B5EF4-FFF2-40B4-BE49-F238E27FC236}">
                <a16:creationId xmlns:a16="http://schemas.microsoft.com/office/drawing/2014/main" id="{3FAFF55B-FDE6-394B-A39B-22627D8FB6E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Tree>
    <p:extLst>
      <p:ext uri="{BB962C8B-B14F-4D97-AF65-F5344CB8AC3E}">
        <p14:creationId xmlns:p14="http://schemas.microsoft.com/office/powerpoint/2010/main" val="1345879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noProof="0" smtClean="0"/>
              <a:t>5/16/2024</a:t>
            </a:fld>
            <a:endParaRPr lang="en-US" noProof="0" dirty="0"/>
          </a:p>
        </p:txBody>
      </p:sp>
      <p:sp>
        <p:nvSpPr>
          <p:cNvPr id="4" name="Footer Placeholder 3"/>
          <p:cNvSpPr>
            <a:spLocks noGrp="1"/>
          </p:cNvSpPr>
          <p:nvPr>
            <p:ph type="ftr" sz="quarter" idx="11"/>
          </p:nvPr>
        </p:nvSpPr>
        <p:spPr/>
        <p:txBody>
          <a:bodyPr/>
          <a:lstStyle/>
          <a:p>
            <a:endParaRPr lang="en-US" noProof="0" dirty="0"/>
          </a:p>
        </p:txBody>
      </p:sp>
      <p:sp>
        <p:nvSpPr>
          <p:cNvPr id="5" name="Slide Number Placeholder 4"/>
          <p:cNvSpPr>
            <a:spLocks noGrp="1"/>
          </p:cNvSpPr>
          <p:nvPr>
            <p:ph type="sldNum" sz="quarter" idx="12"/>
          </p:nvPr>
        </p:nvSpPr>
        <p:spPr/>
        <p:txBody>
          <a:bodyPr/>
          <a:lstStyle/>
          <a:p>
            <a:fld id="{3A98EE3D-8CD1-4C3F-BD1C-C98C9596463C}" type="slidenum">
              <a:rPr lang="en-US" noProof="0" smtClean="0"/>
              <a:t>‹#›</a:t>
            </a:fld>
            <a:endParaRPr lang="en-US" noProof="0"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7" name="Rectangle">
            <a:extLst>
              <a:ext uri="{FF2B5EF4-FFF2-40B4-BE49-F238E27FC236}">
                <a16:creationId xmlns:a16="http://schemas.microsoft.com/office/drawing/2014/main" id="{83ACCAC0-2C8A-CE43-8C55-22BB53C73920}"/>
              </a:ext>
            </a:extLst>
          </p:cNvPr>
          <p:cNvSpPr/>
          <p:nvPr userDrawn="1"/>
        </p:nvSpPr>
        <p:spPr>
          <a:xfrm flipH="1">
            <a:off x="0" y="0"/>
            <a:ext cx="3351057"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8" name="Rectangle">
            <a:extLst>
              <a:ext uri="{FF2B5EF4-FFF2-40B4-BE49-F238E27FC236}">
                <a16:creationId xmlns:a16="http://schemas.microsoft.com/office/drawing/2014/main" id="{A400A9BD-AA60-E24D-9FC2-722758C8C933}"/>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Tree>
    <p:extLst>
      <p:ext uri="{BB962C8B-B14F-4D97-AF65-F5344CB8AC3E}">
        <p14:creationId xmlns:p14="http://schemas.microsoft.com/office/powerpoint/2010/main" val="24621607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noProof="0" smtClean="0"/>
              <a:t>5/16/2024</a:t>
            </a:fld>
            <a:endParaRPr lang="en-US" noProof="0" dirty="0"/>
          </a:p>
        </p:txBody>
      </p:sp>
      <p:sp>
        <p:nvSpPr>
          <p:cNvPr id="3" name="Footer Placeholder 2"/>
          <p:cNvSpPr>
            <a:spLocks noGrp="1"/>
          </p:cNvSpPr>
          <p:nvPr>
            <p:ph type="ftr" sz="quarter" idx="11"/>
          </p:nvPr>
        </p:nvSpPr>
        <p:spPr/>
        <p:txBody>
          <a:bodyPr/>
          <a:lstStyle/>
          <a:p>
            <a:endParaRPr lang="en-US" noProof="0" dirty="0"/>
          </a:p>
        </p:txBody>
      </p:sp>
      <p:sp>
        <p:nvSpPr>
          <p:cNvPr id="4" name="Slide Number Placeholder 3"/>
          <p:cNvSpPr>
            <a:spLocks noGrp="1"/>
          </p:cNvSpPr>
          <p:nvPr>
            <p:ph type="sldNum" sz="quarter" idx="12"/>
          </p:nvPr>
        </p:nvSpPr>
        <p:spPr/>
        <p:txBody>
          <a:body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1973319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2D6E202-B606-4609-B914-27C9371A1F6D}" type="datetime1">
              <a:rPr lang="en-US" noProof="0" smtClean="0"/>
              <a:t>5/16/2024</a:t>
            </a:fld>
            <a:endParaRPr lang="en-US" noProof="0" dirty="0"/>
          </a:p>
        </p:txBody>
      </p:sp>
      <p:sp>
        <p:nvSpPr>
          <p:cNvPr id="6" name="Footer Placeholder 5"/>
          <p:cNvSpPr>
            <a:spLocks noGrp="1"/>
          </p:cNvSpPr>
          <p:nvPr>
            <p:ph type="ftr" sz="quarter" idx="11"/>
          </p:nvPr>
        </p:nvSpPr>
        <p:spPr/>
        <p:txBody>
          <a:bodyPr/>
          <a:lstStyle/>
          <a:p>
            <a:endParaRPr lang="en-US" noProof="0" dirty="0"/>
          </a:p>
        </p:txBody>
      </p:sp>
      <p:sp>
        <p:nvSpPr>
          <p:cNvPr id="7" name="Slide Number Placeholder 6"/>
          <p:cNvSpPr>
            <a:spLocks noGrp="1"/>
          </p:cNvSpPr>
          <p:nvPr>
            <p:ph type="sldNum" sz="quarter" idx="12"/>
          </p:nvPr>
        </p:nvSpPr>
        <p:spPr/>
        <p:txBody>
          <a:bodyPr/>
          <a:lstStyle/>
          <a:p>
            <a:fld id="{3A98EE3D-8CD1-4C3F-BD1C-C98C9596463C}" type="slidenum">
              <a:rPr lang="en-US" noProof="0" smtClean="0"/>
              <a:t>‹#›</a:t>
            </a:fld>
            <a:endParaRPr lang="en-US" noProof="0"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885068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907D986-8816-4272-A432-0437A28A9828}" type="datetime1">
              <a:rPr lang="en-US" noProof="0" smtClean="0"/>
              <a:t>5/16/2024</a:t>
            </a:fld>
            <a:endParaRPr lang="en-US" noProof="0" dirty="0"/>
          </a:p>
        </p:txBody>
      </p:sp>
      <p:sp>
        <p:nvSpPr>
          <p:cNvPr id="6" name="Footer Placeholder 5"/>
          <p:cNvSpPr>
            <a:spLocks noGrp="1"/>
          </p:cNvSpPr>
          <p:nvPr>
            <p:ph type="ftr" sz="quarter" idx="11"/>
          </p:nvPr>
        </p:nvSpPr>
        <p:spPr/>
        <p:txBody>
          <a:bodyPr/>
          <a:lstStyle/>
          <a:p>
            <a:pPr algn="l"/>
            <a:endParaRPr lang="en-US" noProof="0" dirty="0"/>
          </a:p>
        </p:txBody>
      </p:sp>
      <p:sp>
        <p:nvSpPr>
          <p:cNvPr id="7" name="Slide Number Placeholder 6"/>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8" name="Rectangle">
            <a:extLst>
              <a:ext uri="{FF2B5EF4-FFF2-40B4-BE49-F238E27FC236}">
                <a16:creationId xmlns:a16="http://schemas.microsoft.com/office/drawing/2014/main" id="{9C88DF2D-0421-A94C-82C1-867E1E5E4907}"/>
              </a:ext>
            </a:extLst>
          </p:cNvPr>
          <p:cNvSpPr/>
          <p:nvPr userDrawn="1"/>
        </p:nvSpPr>
        <p:spPr>
          <a:xfrm>
            <a:off x="10993582" y="0"/>
            <a:ext cx="1198418"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9" name="Rectangle">
            <a:extLst>
              <a:ext uri="{FF2B5EF4-FFF2-40B4-BE49-F238E27FC236}">
                <a16:creationId xmlns:a16="http://schemas.microsoft.com/office/drawing/2014/main" id="{334D05A3-7A20-9447-8D39-F2980D85413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Tree>
    <p:extLst>
      <p:ext uri="{BB962C8B-B14F-4D97-AF65-F5344CB8AC3E}">
        <p14:creationId xmlns:p14="http://schemas.microsoft.com/office/powerpoint/2010/main" val="3603337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3">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3">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2D6E202-B606-4609-B914-27C9371A1F6D}" type="datetime1">
              <a:rPr lang="en-US" noProof="0" smtClean="0"/>
              <a:t>5/16/2024</a:t>
            </a:fld>
            <a:endParaRPr lang="en-US" noProof="0"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noProof="0"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A98EE3D-8CD1-4C3F-BD1C-C98C9596463C}" type="slidenum">
              <a:rPr lang="en-US" noProof="0" smtClean="0"/>
              <a:t>‹#›</a:t>
            </a:fld>
            <a:endParaRPr lang="en-US" noProof="0" dirty="0"/>
          </a:p>
        </p:txBody>
      </p:sp>
      <p:sp>
        <p:nvSpPr>
          <p:cNvPr id="12" name="Rectangle">
            <a:extLst>
              <a:ext uri="{FF2B5EF4-FFF2-40B4-BE49-F238E27FC236}">
                <a16:creationId xmlns:a16="http://schemas.microsoft.com/office/drawing/2014/main" id="{1552108B-1F90-0044-A7D4-0956E919F29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Tree>
    <p:extLst>
      <p:ext uri="{BB962C8B-B14F-4D97-AF65-F5344CB8AC3E}">
        <p14:creationId xmlns:p14="http://schemas.microsoft.com/office/powerpoint/2010/main" val="1845756174"/>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 id="2147483860" r:id="rId16"/>
    <p:sldLayoutId id="2147483861" r:id="rId17"/>
    <p:sldLayoutId id="2147483675" r:id="rId18"/>
    <p:sldLayoutId id="2147483684" r:id="rId19"/>
    <p:sldLayoutId id="2147483678" r:id="rId20"/>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002909782"/>
              </p:ext>
            </p:extLst>
          </p:nvPr>
        </p:nvGraphicFramePr>
        <p:xfrm>
          <a:off x="644056" y="628153"/>
          <a:ext cx="10893287" cy="55897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33658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1318055" y="2545492"/>
            <a:ext cx="9469394" cy="3715265"/>
          </a:xfrm>
        </p:spPr>
        <p:txBody>
          <a:bodyPr>
            <a:normAutofit fontScale="70000" lnSpcReduction="20000"/>
          </a:bodyPr>
          <a:lstStyle/>
          <a:p>
            <a:pPr algn="just">
              <a:buSzPct val="90000"/>
              <a:buFont typeface="Wingdings" panose="05000000000000000000" pitchFamily="2" charset="2"/>
              <a:buChar char="Ø"/>
            </a:pPr>
            <a:r>
              <a:rPr lang="en-US" b="1" dirty="0"/>
              <a:t>Popular Categories: </a:t>
            </a:r>
            <a:r>
              <a:rPr lang="en-US" dirty="0"/>
              <a:t>‘Animals’, ‘Science’, and ‘Healthy Eating’ are the most engaging content categories.</a:t>
            </a:r>
          </a:p>
          <a:p>
            <a:pPr algn="just">
              <a:buSzPct val="90000"/>
              <a:buFont typeface="Wingdings" panose="05000000000000000000" pitchFamily="2" charset="2"/>
              <a:buChar char="Ø"/>
            </a:pPr>
            <a:r>
              <a:rPr lang="en-US" b="1" dirty="0"/>
              <a:t>Emotional Engagement: </a:t>
            </a:r>
            <a:r>
              <a:rPr lang="en-US" dirty="0"/>
              <a:t>These popular categories elicit strong reactions, indicating high audience engagement.</a:t>
            </a:r>
          </a:p>
          <a:p>
            <a:pPr algn="just">
              <a:buSzPct val="90000"/>
              <a:buFont typeface="Wingdings" panose="05000000000000000000" pitchFamily="2" charset="2"/>
              <a:buChar char="Ø"/>
            </a:pPr>
            <a:r>
              <a:rPr lang="en-US" b="1" dirty="0"/>
              <a:t>Seasonal Fluctuations: </a:t>
            </a:r>
            <a:r>
              <a:rPr lang="en-US" dirty="0"/>
              <a:t>Post frequencies vary throughout the year, aligning high-impact content with peak engagement periods can maximize audience reach.</a:t>
            </a:r>
          </a:p>
          <a:p>
            <a:pPr algn="just">
              <a:buSzPct val="90000"/>
              <a:buFont typeface="Wingdings" panose="05000000000000000000" pitchFamily="2" charset="2"/>
              <a:buChar char="Ø"/>
            </a:pPr>
            <a:r>
              <a:rPr lang="en-US" b="1" dirty="0"/>
              <a:t>Sentiment Analysis: </a:t>
            </a:r>
            <a:r>
              <a:rPr lang="en-US" dirty="0"/>
              <a:t>Majority of sentiments are positive, indicating strong audience approval. However, significant negative sentiments highlight areas for improvement.</a:t>
            </a:r>
          </a:p>
          <a:p>
            <a:pPr algn="just">
              <a:buSzPct val="90000"/>
              <a:buFont typeface="Wingdings" panose="05000000000000000000" pitchFamily="2" charset="2"/>
              <a:buChar char="Ø"/>
            </a:pPr>
            <a:r>
              <a:rPr lang="en-US" b="1" dirty="0"/>
              <a:t>Score Distribution: </a:t>
            </a:r>
            <a:r>
              <a:rPr lang="en-US" dirty="0"/>
              <a:t>Scores show two distinct groups, indicating varying levels of content quality or performance. This variation presents opportunities for content enhancement.</a:t>
            </a:r>
          </a:p>
          <a:p>
            <a:pPr algn="just">
              <a:buSzPct val="90000"/>
              <a:buFont typeface="Wingdings" panose="05000000000000000000" pitchFamily="2" charset="2"/>
              <a:buChar char="Ø"/>
            </a:pPr>
            <a:r>
              <a:rPr lang="en-US" b="1" dirty="0"/>
              <a:t>Sentiment-Score Relationship: </a:t>
            </a:r>
            <a:r>
              <a:rPr lang="en-US" dirty="0"/>
              <a:t>Positive sentiment generally correlates with higher scores, indicating sentiment’s impact on scores.</a:t>
            </a:r>
          </a:p>
          <a:p>
            <a:pPr algn="just">
              <a:buSzPct val="90000"/>
              <a:buFont typeface="Wingdings" panose="05000000000000000000" pitchFamily="2" charset="2"/>
              <a:buChar char="Ø"/>
            </a:pPr>
            <a:r>
              <a:rPr lang="en-US" b="1" dirty="0"/>
              <a:t>Future Strategy:</a:t>
            </a:r>
            <a:r>
              <a:rPr lang="en-US" dirty="0"/>
              <a:t> Insights will guide refinement of content strategy, enhancing aspects that elicit positive sentiments and addressing areas leading to negative sentiments.</a:t>
            </a:r>
            <a:endParaRPr lang="en-IN" dirty="0"/>
          </a:p>
        </p:txBody>
      </p:sp>
      <p:sp>
        <p:nvSpPr>
          <p:cNvPr id="5" name="TextBox 4"/>
          <p:cNvSpPr txBox="1"/>
          <p:nvPr/>
        </p:nvSpPr>
        <p:spPr>
          <a:xfrm>
            <a:off x="1404552" y="1473925"/>
            <a:ext cx="9382896" cy="523220"/>
          </a:xfrm>
          <a:prstGeom prst="rect">
            <a:avLst/>
          </a:prstGeom>
          <a:noFill/>
          <a:ln w="28575">
            <a:solidFill>
              <a:srgbClr val="E09C41"/>
            </a:solidFill>
          </a:ln>
        </p:spPr>
        <p:txBody>
          <a:bodyPr wrap="square" rtlCol="0" anchor="ctr">
            <a:spAutoFit/>
          </a:bodyPr>
          <a:lstStyle/>
          <a:p>
            <a:pPr algn="ctr"/>
            <a:r>
              <a:rPr lang="en-US" sz="2800" dirty="0">
                <a:latin typeface="Copperplate Gothic Bold" panose="020E0705020206020404" pitchFamily="34" charset="0"/>
              </a:rPr>
              <a:t>Conclusion</a:t>
            </a:r>
            <a:endParaRPr lang="en-IN" sz="2800" u="sng" dirty="0">
              <a:solidFill>
                <a:srgbClr val="5C3313"/>
              </a:solidFill>
              <a:latin typeface="Copperplate Gothic Bold" panose="020E0705020206020404" pitchFamily="34" charset="0"/>
            </a:endParaRPr>
          </a:p>
        </p:txBody>
      </p:sp>
    </p:spTree>
    <p:extLst>
      <p:ext uri="{BB962C8B-B14F-4D97-AF65-F5344CB8AC3E}">
        <p14:creationId xmlns:p14="http://schemas.microsoft.com/office/powerpoint/2010/main" val="12340499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265" y="675502"/>
            <a:ext cx="10840994" cy="5535827"/>
          </a:xfrm>
          <a:prstGeom prst="rect">
            <a:avLst/>
          </a:prstGeom>
          <a:ln w="762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8181869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312087" y="2128794"/>
            <a:ext cx="9201664" cy="2961708"/>
          </a:xfrm>
          <a:prstGeom prst="rect">
            <a:avLst/>
          </a:prstGeom>
          <a:noFill/>
        </p:spPr>
        <p:txBody>
          <a:bodyPr wrap="square" rtlCol="0">
            <a:spAutoFit/>
          </a:bodyPr>
          <a:lstStyle/>
          <a:p>
            <a:pPr marL="285750" indent="-285750" algn="just">
              <a:lnSpc>
                <a:spcPct val="150000"/>
              </a:lnSpc>
              <a:buClr>
                <a:schemeClr val="tx1"/>
              </a:buClr>
              <a:buSzPct val="50000"/>
              <a:buFont typeface="Wingdings" panose="05000000000000000000" pitchFamily="2" charset="2"/>
              <a:buChar char="v"/>
            </a:pPr>
            <a:r>
              <a:rPr lang="en-US" sz="3600" b="1">
                <a:solidFill>
                  <a:srgbClr val="00B050"/>
                </a:solidFill>
              </a:rPr>
              <a:t>W</a:t>
            </a:r>
            <a:r>
              <a:rPr lang="en-US" b="1"/>
              <a:t>elcome to our comprehensive overview of audience engagement and sentiment analysis. </a:t>
            </a:r>
            <a:r>
              <a:rPr lang="en-US" b="1" dirty="0"/>
              <a:t>This presentation will delve into the intricate patterns of user interactions and emotional responses captured through our latest data collection efforts. We will explore trends over time, identify key drivers of engagement, and understand the sentiment landscape across different content types. Join us as we unlock valuable insights that can transform our content strategy.</a:t>
            </a:r>
            <a:endParaRPr lang="en-IN" b="1"/>
          </a:p>
        </p:txBody>
      </p:sp>
      <p:sp>
        <p:nvSpPr>
          <p:cNvPr id="7" name="TextBox 6"/>
          <p:cNvSpPr txBox="1"/>
          <p:nvPr/>
        </p:nvSpPr>
        <p:spPr>
          <a:xfrm>
            <a:off x="670499" y="676567"/>
            <a:ext cx="5315484" cy="523220"/>
          </a:xfrm>
          <a:prstGeom prst="rect">
            <a:avLst/>
          </a:prstGeom>
          <a:noFill/>
          <a:ln w="28575">
            <a:solidFill>
              <a:srgbClr val="E09C41"/>
            </a:solidFill>
          </a:ln>
        </p:spPr>
        <p:txBody>
          <a:bodyPr wrap="square" rtlCol="0" anchor="ctr">
            <a:spAutoFit/>
          </a:bodyPr>
          <a:lstStyle/>
          <a:p>
            <a:r>
              <a:rPr lang="en-US" sz="2800" u="sng" smtClean="0">
                <a:solidFill>
                  <a:srgbClr val="5C3313"/>
                </a:solidFill>
                <a:latin typeface="Copperplate Gothic Bold" panose="020E0705020206020404" pitchFamily="34" charset="0"/>
              </a:rPr>
              <a:t>Introduction</a:t>
            </a:r>
            <a:endParaRPr lang="en-IN" sz="2800" u="sng">
              <a:solidFill>
                <a:srgbClr val="5C3313"/>
              </a:solidFill>
              <a:latin typeface="Copperplate Gothic Bold" panose="020E0705020206020404" pitchFamily="34" charset="0"/>
            </a:endParaRPr>
          </a:p>
        </p:txBody>
      </p:sp>
    </p:spTree>
    <p:extLst>
      <p:ext uri="{BB962C8B-B14F-4D97-AF65-F5344CB8AC3E}">
        <p14:creationId xmlns:p14="http://schemas.microsoft.com/office/powerpoint/2010/main" val="20246208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18138" y="1890415"/>
            <a:ext cx="5470525" cy="3077170"/>
          </a:xfrm>
        </p:spPr>
      </p:pic>
      <p:sp>
        <p:nvSpPr>
          <p:cNvPr id="5" name="Text Placeholder 4"/>
          <p:cNvSpPr>
            <a:spLocks noGrp="1"/>
          </p:cNvSpPr>
          <p:nvPr>
            <p:ph type="body" sz="half" idx="2"/>
          </p:nvPr>
        </p:nvSpPr>
        <p:spPr>
          <a:xfrm>
            <a:off x="864973" y="3031064"/>
            <a:ext cx="4147294" cy="3188504"/>
          </a:xfrm>
        </p:spPr>
        <p:txBody>
          <a:bodyPr numCol="2" anchor="ctr">
            <a:noAutofit/>
          </a:bodyPr>
          <a:lstStyle/>
          <a:p>
            <a:pPr marL="342900" indent="-342900" algn="l">
              <a:buClr>
                <a:schemeClr val="tx1"/>
              </a:buClr>
              <a:buSzPct val="90000"/>
              <a:buFont typeface="+mj-lt"/>
              <a:buAutoNum type="arabicParenR"/>
            </a:pPr>
            <a:r>
              <a:rPr lang="en-US" sz="1800" b="1" dirty="0"/>
              <a:t>Culture</a:t>
            </a:r>
          </a:p>
          <a:p>
            <a:pPr marL="342900" indent="-342900" algn="l">
              <a:buClr>
                <a:schemeClr val="tx1"/>
              </a:buClr>
              <a:buSzPct val="90000"/>
              <a:buFont typeface="+mj-lt"/>
              <a:buAutoNum type="arabicParenR"/>
            </a:pPr>
            <a:r>
              <a:rPr lang="en-US" sz="1800" b="1" dirty="0"/>
              <a:t>Fitness</a:t>
            </a:r>
          </a:p>
          <a:p>
            <a:pPr marL="342900" indent="-342900" algn="l">
              <a:buClr>
                <a:schemeClr val="tx1"/>
              </a:buClr>
              <a:buSzPct val="90000"/>
              <a:buFont typeface="+mj-lt"/>
              <a:buAutoNum type="arabicParenR"/>
            </a:pPr>
            <a:r>
              <a:rPr lang="en-US" sz="1800" b="1" dirty="0"/>
              <a:t>Public speaking</a:t>
            </a:r>
          </a:p>
          <a:p>
            <a:pPr marL="342900" indent="-342900" algn="l">
              <a:buClr>
                <a:schemeClr val="tx1"/>
              </a:buClr>
              <a:buSzPct val="90000"/>
              <a:buFont typeface="+mj-lt"/>
              <a:buAutoNum type="arabicParenR"/>
            </a:pPr>
            <a:r>
              <a:rPr lang="en-US" sz="1800" b="1" dirty="0"/>
              <a:t>Food</a:t>
            </a:r>
          </a:p>
          <a:p>
            <a:pPr marL="342900" indent="-342900" algn="l">
              <a:buClr>
                <a:schemeClr val="tx1"/>
              </a:buClr>
              <a:buSzPct val="90000"/>
              <a:buFont typeface="+mj-lt"/>
              <a:buAutoNum type="arabicParenR"/>
            </a:pPr>
            <a:r>
              <a:rPr lang="en-US" sz="1800" b="1" dirty="0"/>
              <a:t>Animals</a:t>
            </a:r>
          </a:p>
          <a:p>
            <a:pPr marL="342900" indent="-342900" algn="l">
              <a:buClr>
                <a:schemeClr val="tx1"/>
              </a:buClr>
              <a:buSzPct val="90000"/>
              <a:buFont typeface="+mj-lt"/>
              <a:buAutoNum type="arabicParenR"/>
            </a:pPr>
            <a:r>
              <a:rPr lang="en-US" sz="1800" b="1" dirty="0"/>
              <a:t>Travel</a:t>
            </a:r>
          </a:p>
          <a:p>
            <a:pPr marL="342900" indent="-342900" algn="l">
              <a:buClr>
                <a:schemeClr val="tx1"/>
              </a:buClr>
              <a:buSzPct val="90000"/>
              <a:buFont typeface="+mj-lt"/>
              <a:buAutoNum type="arabicParenR"/>
            </a:pPr>
            <a:r>
              <a:rPr lang="en-US" sz="1800" b="1" dirty="0"/>
              <a:t>Soccer</a:t>
            </a:r>
          </a:p>
          <a:p>
            <a:pPr marL="342900" indent="-342900" algn="l">
              <a:buClr>
                <a:schemeClr val="tx1"/>
              </a:buClr>
              <a:buSzPct val="90000"/>
              <a:buFont typeface="+mj-lt"/>
              <a:buAutoNum type="arabicParenR"/>
            </a:pPr>
            <a:r>
              <a:rPr lang="en-US" sz="1800" b="1" dirty="0" smtClean="0"/>
              <a:t>Technology</a:t>
            </a:r>
            <a:endParaRPr lang="en-US" sz="1800" b="1" dirty="0"/>
          </a:p>
          <a:p>
            <a:pPr marL="342900" indent="-342900" algn="l">
              <a:buClr>
                <a:schemeClr val="tx1"/>
              </a:buClr>
              <a:buSzPct val="90000"/>
              <a:buFont typeface="+mj-lt"/>
              <a:buAutoNum type="arabicParenR"/>
            </a:pPr>
            <a:r>
              <a:rPr lang="en-US" sz="1800" b="1" dirty="0"/>
              <a:t>Veganism</a:t>
            </a:r>
          </a:p>
          <a:p>
            <a:pPr marL="342900" indent="-342900" algn="l">
              <a:buClr>
                <a:schemeClr val="tx1"/>
              </a:buClr>
              <a:buSzPct val="90000"/>
              <a:buFont typeface="+mj-lt"/>
              <a:buAutoNum type="arabicParenR"/>
            </a:pPr>
            <a:r>
              <a:rPr lang="en-US" sz="1800" b="1" dirty="0"/>
              <a:t>Tennis</a:t>
            </a:r>
          </a:p>
          <a:p>
            <a:pPr marL="342900" indent="-342900" algn="l">
              <a:buClr>
                <a:schemeClr val="tx1"/>
              </a:buClr>
              <a:buSzPct val="90000"/>
              <a:buFont typeface="+mj-lt"/>
              <a:buAutoNum type="arabicParenR"/>
            </a:pPr>
            <a:r>
              <a:rPr lang="en-US" sz="1800" b="1" dirty="0"/>
              <a:t>Dogs</a:t>
            </a:r>
          </a:p>
          <a:p>
            <a:pPr marL="342900" indent="-342900" algn="l">
              <a:buClr>
                <a:schemeClr val="tx1"/>
              </a:buClr>
              <a:buSzPct val="90000"/>
              <a:buFont typeface="+mj-lt"/>
              <a:buAutoNum type="arabicParenR"/>
            </a:pPr>
            <a:r>
              <a:rPr lang="en-US" sz="1800" b="1" dirty="0"/>
              <a:t>Healthy eating</a:t>
            </a:r>
          </a:p>
          <a:p>
            <a:pPr marL="342900" indent="-342900" algn="l">
              <a:buClr>
                <a:schemeClr val="tx1"/>
              </a:buClr>
              <a:buSzPct val="90000"/>
              <a:buFont typeface="+mj-lt"/>
              <a:buAutoNum type="arabicParenR"/>
            </a:pPr>
            <a:r>
              <a:rPr lang="en-US" sz="1800" b="1" dirty="0"/>
              <a:t>Education</a:t>
            </a:r>
          </a:p>
          <a:p>
            <a:pPr marL="342900" indent="-342900" algn="l">
              <a:buClr>
                <a:schemeClr val="tx1"/>
              </a:buClr>
              <a:buSzPct val="90000"/>
              <a:buFont typeface="+mj-lt"/>
              <a:buAutoNum type="arabicParenR"/>
            </a:pPr>
            <a:r>
              <a:rPr lang="en-US" sz="1800" b="1" dirty="0"/>
              <a:t>Science</a:t>
            </a:r>
          </a:p>
          <a:p>
            <a:pPr marL="342900" indent="-342900" algn="l">
              <a:buClr>
                <a:schemeClr val="tx1"/>
              </a:buClr>
              <a:buSzPct val="90000"/>
              <a:buFont typeface="+mj-lt"/>
              <a:buAutoNum type="arabicParenR"/>
            </a:pPr>
            <a:r>
              <a:rPr lang="en-US" sz="1800" b="1" dirty="0"/>
              <a:t>Cooking</a:t>
            </a:r>
          </a:p>
          <a:p>
            <a:pPr marL="342900" indent="-342900" algn="l">
              <a:buClr>
                <a:schemeClr val="tx1"/>
              </a:buClr>
              <a:buSzPct val="90000"/>
              <a:buFont typeface="+mj-lt"/>
              <a:buAutoNum type="arabicParenR"/>
            </a:pPr>
            <a:r>
              <a:rPr lang="en-US" sz="1800" b="1" dirty="0"/>
              <a:t>Studying</a:t>
            </a:r>
            <a:endParaRPr lang="en-IN" sz="1800" b="1" dirty="0"/>
          </a:p>
        </p:txBody>
      </p:sp>
      <p:sp>
        <p:nvSpPr>
          <p:cNvPr id="7" name="TextBox 6"/>
          <p:cNvSpPr txBox="1"/>
          <p:nvPr/>
        </p:nvSpPr>
        <p:spPr>
          <a:xfrm>
            <a:off x="864973" y="2002853"/>
            <a:ext cx="4147294" cy="523220"/>
          </a:xfrm>
          <a:prstGeom prst="rect">
            <a:avLst/>
          </a:prstGeom>
          <a:noFill/>
          <a:ln w="28575">
            <a:solidFill>
              <a:srgbClr val="E09C41"/>
            </a:solidFill>
          </a:ln>
        </p:spPr>
        <p:txBody>
          <a:bodyPr wrap="square" rtlCol="0" anchor="ctr">
            <a:spAutoFit/>
          </a:bodyPr>
          <a:lstStyle/>
          <a:p>
            <a:r>
              <a:rPr lang="en-IN" sz="2800" dirty="0">
                <a:latin typeface="Copperplate Gothic Bold" panose="020E0705020206020404" pitchFamily="34" charset="0"/>
              </a:rPr>
              <a:t>Unique Categories</a:t>
            </a:r>
            <a:endParaRPr lang="en-IN" sz="2800" u="sng" dirty="0">
              <a:solidFill>
                <a:srgbClr val="5C3313"/>
              </a:solidFill>
              <a:latin typeface="Copperplate Gothic Bold" panose="020E0705020206020404" pitchFamily="34" charset="0"/>
            </a:endParaRPr>
          </a:p>
        </p:txBody>
      </p:sp>
    </p:spTree>
    <p:extLst>
      <p:ext uri="{BB962C8B-B14F-4D97-AF65-F5344CB8AC3E}">
        <p14:creationId xmlns:p14="http://schemas.microsoft.com/office/powerpoint/2010/main" val="24393664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30875" y="2642922"/>
            <a:ext cx="5085748" cy="3390499"/>
          </a:xfrm>
          <a:prstGeom prst="rect">
            <a:avLst/>
          </a:prstGeom>
          <a:ln w="76200" cap="sq" cmpd="thickThin">
            <a:solidFill>
              <a:srgbClr val="000000"/>
            </a:solidFill>
            <a:prstDash val="solid"/>
            <a:miter lim="800000"/>
          </a:ln>
          <a:effectLst>
            <a:innerShdw blurRad="76200">
              <a:srgbClr val="000000"/>
            </a:innerShdw>
          </a:effectLst>
        </p:spPr>
      </p:pic>
      <p:sp>
        <p:nvSpPr>
          <p:cNvPr id="10" name="Content Placeholder 9"/>
          <p:cNvSpPr>
            <a:spLocks noGrp="1"/>
          </p:cNvSpPr>
          <p:nvPr>
            <p:ph sz="half" idx="2"/>
          </p:nvPr>
        </p:nvSpPr>
        <p:spPr>
          <a:xfrm>
            <a:off x="6181344" y="2560320"/>
            <a:ext cx="5005640" cy="3543918"/>
          </a:xfrm>
        </p:spPr>
        <p:txBody>
          <a:bodyPr anchor="ctr">
            <a:normAutofit fontScale="92500" lnSpcReduction="10000"/>
          </a:bodyPr>
          <a:lstStyle/>
          <a:p>
            <a:pPr algn="just">
              <a:buClrTx/>
              <a:buSzPct val="90000"/>
              <a:buFont typeface="Wingdings" panose="05000000000000000000" pitchFamily="2" charset="2"/>
              <a:buChar char="Ø"/>
            </a:pPr>
            <a:r>
              <a:rPr lang="en-US" b="1" dirty="0"/>
              <a:t>Audience </a:t>
            </a:r>
            <a:r>
              <a:rPr lang="en-US" b="1" dirty="0" smtClean="0"/>
              <a:t>Engagement: </a:t>
            </a:r>
            <a:r>
              <a:rPr lang="en-US" sz="2200" dirty="0" smtClean="0"/>
              <a:t>Our </a:t>
            </a:r>
            <a:r>
              <a:rPr lang="en-US" sz="2200" dirty="0"/>
              <a:t>data indicates that 'Animals' is the most popular content category, followed closely by 'Science' and 'Healthy Eating', suggesting high audience engagement in these areas</a:t>
            </a:r>
            <a:r>
              <a:rPr lang="en-US" sz="2200" dirty="0" smtClean="0"/>
              <a:t>.</a:t>
            </a:r>
            <a:endParaRPr lang="en-US" sz="2200" dirty="0"/>
          </a:p>
          <a:p>
            <a:pPr algn="just">
              <a:buClr>
                <a:schemeClr val="tx1"/>
              </a:buClr>
              <a:buSzPct val="90000"/>
              <a:buFont typeface="Wingdings" panose="05000000000000000000" pitchFamily="2" charset="2"/>
              <a:buChar char="Ø"/>
            </a:pPr>
            <a:r>
              <a:rPr lang="en-US" b="1" dirty="0"/>
              <a:t>Content Strategy: </a:t>
            </a:r>
            <a:r>
              <a:rPr lang="en-US" sz="2200" dirty="0" smtClean="0"/>
              <a:t>Despite </a:t>
            </a:r>
            <a:r>
              <a:rPr lang="en-US" sz="2200" dirty="0"/>
              <a:t>'Food' and 'Technology' also being in the top five, they have fewer counts, guiding us to focus future content creation on animals, science, and healthy eating to better meet audience interests.</a:t>
            </a:r>
            <a:endParaRPr lang="en-IN" sz="2200" dirty="0"/>
          </a:p>
        </p:txBody>
      </p:sp>
      <p:sp>
        <p:nvSpPr>
          <p:cNvPr id="12" name="TextBox 11"/>
          <p:cNvSpPr txBox="1"/>
          <p:nvPr/>
        </p:nvSpPr>
        <p:spPr>
          <a:xfrm>
            <a:off x="1408672" y="1473927"/>
            <a:ext cx="9382896" cy="523220"/>
          </a:xfrm>
          <a:prstGeom prst="rect">
            <a:avLst/>
          </a:prstGeom>
          <a:noFill/>
          <a:ln w="28575">
            <a:solidFill>
              <a:srgbClr val="E09C41"/>
            </a:solidFill>
          </a:ln>
        </p:spPr>
        <p:txBody>
          <a:bodyPr wrap="square" rtlCol="0" anchor="ctr">
            <a:spAutoFit/>
          </a:bodyPr>
          <a:lstStyle/>
          <a:p>
            <a:pPr algn="ctr"/>
            <a:r>
              <a:rPr lang="en-IN" sz="2800" dirty="0">
                <a:latin typeface="Copperplate Gothic Bold" panose="020E0705020206020404" pitchFamily="34" charset="0"/>
              </a:rPr>
              <a:t>Top 5 Content Categories</a:t>
            </a:r>
            <a:endParaRPr lang="en-IN" sz="2800" u="sng" dirty="0">
              <a:solidFill>
                <a:srgbClr val="5C3313"/>
              </a:solidFill>
              <a:latin typeface="Copperplate Gothic Bold" panose="020E0705020206020404" pitchFamily="34" charset="0"/>
            </a:endParaRPr>
          </a:p>
        </p:txBody>
      </p:sp>
    </p:spTree>
    <p:extLst>
      <p:ext uri="{BB962C8B-B14F-4D97-AF65-F5344CB8AC3E}">
        <p14:creationId xmlns:p14="http://schemas.microsoft.com/office/powerpoint/2010/main" val="38319021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42274" y="2642922"/>
            <a:ext cx="4870696" cy="3247131"/>
          </a:xfrm>
          <a:prstGeom prst="rect">
            <a:avLst/>
          </a:prstGeom>
          <a:ln w="76200" cap="sq" cmpd="thickThin">
            <a:solidFill>
              <a:srgbClr val="000000"/>
            </a:solidFill>
            <a:prstDash val="solid"/>
            <a:miter lim="800000"/>
          </a:ln>
          <a:effectLst>
            <a:innerShdw blurRad="76200">
              <a:srgbClr val="000000"/>
            </a:innerShdw>
          </a:effectLst>
        </p:spPr>
      </p:pic>
      <p:sp>
        <p:nvSpPr>
          <p:cNvPr id="4" name="Content Placeholder 3"/>
          <p:cNvSpPr>
            <a:spLocks noGrp="1"/>
          </p:cNvSpPr>
          <p:nvPr>
            <p:ph sz="half" idx="2"/>
          </p:nvPr>
        </p:nvSpPr>
        <p:spPr>
          <a:xfrm>
            <a:off x="5725297" y="2560319"/>
            <a:ext cx="5692346" cy="3576869"/>
          </a:xfrm>
        </p:spPr>
        <p:txBody>
          <a:bodyPr anchor="ctr">
            <a:normAutofit fontScale="92500" lnSpcReduction="10000"/>
          </a:bodyPr>
          <a:lstStyle/>
          <a:p>
            <a:pPr>
              <a:buClr>
                <a:schemeClr val="tx1"/>
              </a:buClr>
              <a:buSzPct val="90000"/>
              <a:buFont typeface="Wingdings" panose="05000000000000000000" pitchFamily="2" charset="2"/>
              <a:buChar char="Ø"/>
            </a:pPr>
            <a:r>
              <a:rPr lang="en-US" sz="2600" b="1"/>
              <a:t>Strong Emotional Engagement: </a:t>
            </a:r>
            <a:r>
              <a:rPr lang="en-US" sz="2200"/>
              <a:t>The most popular content category elicits strong reactions, primarily 'Cherish', 'Super Love', and 'Hate', indicating significant emotional engagement from our </a:t>
            </a:r>
            <a:r>
              <a:rPr lang="en-US" sz="2200"/>
              <a:t>audience</a:t>
            </a:r>
            <a:r>
              <a:rPr lang="en-US" sz="2200" smtClean="0"/>
              <a:t>.</a:t>
            </a:r>
            <a:endParaRPr lang="en-US" sz="2200" dirty="0"/>
          </a:p>
          <a:p>
            <a:pPr>
              <a:buClr>
                <a:schemeClr val="tx1"/>
              </a:buClr>
              <a:buSzPct val="90000"/>
              <a:buFont typeface="Wingdings" panose="05000000000000000000" pitchFamily="2" charset="2"/>
              <a:buChar char="Ø"/>
            </a:pPr>
            <a:r>
              <a:rPr lang="en-US" sz="2600" b="1" dirty="0"/>
              <a:t>Content Strategy Refinement: </a:t>
            </a:r>
            <a:r>
              <a:rPr lang="en-US" sz="2200" dirty="0"/>
              <a:t>The presence of less frequent reactions like 'Disgust', 'Peeking', 'Scared', and others suggests our content provokes a range of emotions, guiding us to refine our content strategy to enhance positive engagement and address negative feedback.</a:t>
            </a:r>
            <a:endParaRPr lang="en-IN" sz="2200"/>
          </a:p>
        </p:txBody>
      </p:sp>
      <p:sp>
        <p:nvSpPr>
          <p:cNvPr id="6" name="TextBox 5"/>
          <p:cNvSpPr txBox="1"/>
          <p:nvPr/>
        </p:nvSpPr>
        <p:spPr>
          <a:xfrm>
            <a:off x="1404552" y="1457457"/>
            <a:ext cx="9382896" cy="523220"/>
          </a:xfrm>
          <a:prstGeom prst="rect">
            <a:avLst/>
          </a:prstGeom>
          <a:noFill/>
          <a:ln w="28575">
            <a:solidFill>
              <a:srgbClr val="E09C41"/>
            </a:solidFill>
          </a:ln>
        </p:spPr>
        <p:txBody>
          <a:bodyPr wrap="square" rtlCol="0" anchor="ctr">
            <a:spAutoFit/>
          </a:bodyPr>
          <a:lstStyle/>
          <a:p>
            <a:pPr algn="ctr"/>
            <a:r>
              <a:rPr lang="en-US" sz="2800" dirty="0">
                <a:latin typeface="Copperplate Gothic Bold" panose="020E0705020206020404" pitchFamily="34" charset="0"/>
              </a:rPr>
              <a:t>Reactions to the Most Popular Category</a:t>
            </a:r>
            <a:endParaRPr lang="en-IN" sz="2800" u="sng" dirty="0">
              <a:solidFill>
                <a:srgbClr val="5C3313"/>
              </a:solidFill>
              <a:latin typeface="Copperplate Gothic Bold" panose="020E0705020206020404" pitchFamily="34" charset="0"/>
            </a:endParaRPr>
          </a:p>
        </p:txBody>
      </p:sp>
    </p:spTree>
    <p:extLst>
      <p:ext uri="{BB962C8B-B14F-4D97-AF65-F5344CB8AC3E}">
        <p14:creationId xmlns:p14="http://schemas.microsoft.com/office/powerpoint/2010/main" val="25550356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98576" y="2642923"/>
            <a:ext cx="4718048" cy="3145366"/>
          </a:xfrm>
          <a:prstGeom prst="rect">
            <a:avLst/>
          </a:prstGeom>
          <a:ln w="76200" cap="sq" cmpd="thickThin">
            <a:solidFill>
              <a:srgbClr val="000000"/>
            </a:solidFill>
            <a:prstDash val="solid"/>
            <a:miter lim="800000"/>
          </a:ln>
          <a:effectLst>
            <a:innerShdw blurRad="76200">
              <a:srgbClr val="000000"/>
            </a:innerShdw>
          </a:effectLst>
        </p:spPr>
      </p:pic>
      <p:sp>
        <p:nvSpPr>
          <p:cNvPr id="4" name="Content Placeholder 3"/>
          <p:cNvSpPr>
            <a:spLocks noGrp="1"/>
          </p:cNvSpPr>
          <p:nvPr>
            <p:ph sz="half" idx="2"/>
          </p:nvPr>
        </p:nvSpPr>
        <p:spPr>
          <a:xfrm>
            <a:off x="6181344" y="2560319"/>
            <a:ext cx="4718304" cy="3601583"/>
          </a:xfrm>
        </p:spPr>
        <p:txBody>
          <a:bodyPr>
            <a:normAutofit/>
          </a:bodyPr>
          <a:lstStyle/>
          <a:p>
            <a:pPr algn="just">
              <a:buClr>
                <a:schemeClr val="tx1"/>
              </a:buClr>
              <a:buSzPct val="90000"/>
              <a:buFont typeface="Wingdings" panose="05000000000000000000" pitchFamily="2" charset="2"/>
              <a:buChar char="Ø"/>
            </a:pPr>
            <a:r>
              <a:rPr lang="en-US" b="1"/>
              <a:t>Seasonal Posting Fluctuations:</a:t>
            </a:r>
            <a:r>
              <a:rPr lang="en-US"/>
              <a:t> </a:t>
            </a:r>
            <a:r>
              <a:rPr lang="en-US" sz="2000"/>
              <a:t>Our data reveals varying post frequencies throughout the year, with certain months showing high activity and others showing low </a:t>
            </a:r>
            <a:r>
              <a:rPr lang="en-US" sz="2000"/>
              <a:t>activity</a:t>
            </a:r>
            <a:r>
              <a:rPr lang="en-US" sz="2000" smtClean="0"/>
              <a:t>.</a:t>
            </a:r>
            <a:endParaRPr lang="en-US" sz="2000" dirty="0"/>
          </a:p>
          <a:p>
            <a:pPr algn="just">
              <a:buClr>
                <a:schemeClr val="tx1"/>
              </a:buClr>
              <a:buSzPct val="90000"/>
              <a:buFont typeface="Wingdings" panose="05000000000000000000" pitchFamily="2" charset="2"/>
              <a:buChar char="Ø"/>
            </a:pPr>
            <a:r>
              <a:rPr lang="en-US" b="1" dirty="0"/>
              <a:t>Strategic Content Planning: </a:t>
            </a:r>
            <a:r>
              <a:rPr lang="en-US" sz="2000" dirty="0"/>
              <a:t>Understanding these fluctuations allows us to strategically align high-impact content with peak engagement periods for maximum audience reach.</a:t>
            </a:r>
            <a:endParaRPr lang="en-IN" sz="2000"/>
          </a:p>
        </p:txBody>
      </p:sp>
      <p:sp>
        <p:nvSpPr>
          <p:cNvPr id="6" name="TextBox 5"/>
          <p:cNvSpPr txBox="1"/>
          <p:nvPr/>
        </p:nvSpPr>
        <p:spPr>
          <a:xfrm>
            <a:off x="1404552" y="1473925"/>
            <a:ext cx="9382896" cy="523220"/>
          </a:xfrm>
          <a:prstGeom prst="rect">
            <a:avLst/>
          </a:prstGeom>
          <a:noFill/>
          <a:ln w="28575">
            <a:solidFill>
              <a:srgbClr val="E09C41"/>
            </a:solidFill>
          </a:ln>
        </p:spPr>
        <p:txBody>
          <a:bodyPr wrap="square" rtlCol="0" anchor="ctr">
            <a:spAutoFit/>
          </a:bodyPr>
          <a:lstStyle/>
          <a:p>
            <a:pPr algn="ctr"/>
            <a:r>
              <a:rPr lang="en-IN" sz="2800" dirty="0">
                <a:latin typeface="Copperplate Gothic Bold" panose="020E0705020206020404" pitchFamily="34" charset="0"/>
              </a:rPr>
              <a:t>Monthly Post Distribution</a:t>
            </a:r>
            <a:endParaRPr lang="en-IN" sz="2800" u="sng" dirty="0">
              <a:solidFill>
                <a:srgbClr val="5C3313"/>
              </a:solidFill>
              <a:latin typeface="Copperplate Gothic Bold" panose="020E0705020206020404" pitchFamily="34" charset="0"/>
            </a:endParaRPr>
          </a:p>
        </p:txBody>
      </p:sp>
    </p:spTree>
    <p:extLst>
      <p:ext uri="{BB962C8B-B14F-4D97-AF65-F5344CB8AC3E}">
        <p14:creationId xmlns:p14="http://schemas.microsoft.com/office/powerpoint/2010/main" val="33070248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98576" y="2642923"/>
            <a:ext cx="4718048" cy="3145366"/>
          </a:xfrm>
          <a:prstGeom prst="rect">
            <a:avLst/>
          </a:prstGeom>
          <a:ln w="76200" cap="sq" cmpd="thickThin">
            <a:solidFill>
              <a:srgbClr val="000000"/>
            </a:solidFill>
            <a:prstDash val="solid"/>
            <a:miter lim="800000"/>
          </a:ln>
          <a:effectLst>
            <a:innerShdw blurRad="76200">
              <a:srgbClr val="000000"/>
            </a:innerShdw>
          </a:effectLst>
        </p:spPr>
      </p:pic>
      <p:sp>
        <p:nvSpPr>
          <p:cNvPr id="4" name="Content Placeholder 3"/>
          <p:cNvSpPr>
            <a:spLocks noGrp="1"/>
          </p:cNvSpPr>
          <p:nvPr>
            <p:ph sz="half" idx="2"/>
          </p:nvPr>
        </p:nvSpPr>
        <p:spPr>
          <a:xfrm>
            <a:off x="6181344" y="2560320"/>
            <a:ext cx="4718304" cy="3227969"/>
          </a:xfrm>
        </p:spPr>
        <p:txBody>
          <a:bodyPr>
            <a:normAutofit/>
          </a:bodyPr>
          <a:lstStyle/>
          <a:p>
            <a:pPr algn="just">
              <a:buClr>
                <a:schemeClr val="tx1"/>
              </a:buClr>
              <a:buSzPct val="90000"/>
              <a:buFont typeface="Wingdings" panose="05000000000000000000" pitchFamily="2" charset="2"/>
              <a:buChar char="Ø"/>
            </a:pPr>
            <a:r>
              <a:rPr lang="en-US" sz="2200" b="1"/>
              <a:t>Positive Sentiment Prevalence: </a:t>
            </a:r>
            <a:r>
              <a:rPr lang="en-US" sz="2000"/>
              <a:t>The majority of our content generates positive sentiments (56.2%), showing strong audience </a:t>
            </a:r>
            <a:r>
              <a:rPr lang="en-US" sz="2000"/>
              <a:t>approval</a:t>
            </a:r>
            <a:r>
              <a:rPr lang="en-US" sz="2000" smtClean="0"/>
              <a:t>.</a:t>
            </a:r>
            <a:endParaRPr lang="en-US" sz="2000" dirty="0"/>
          </a:p>
          <a:p>
            <a:pPr algn="just">
              <a:buClr>
                <a:schemeClr val="tx1"/>
              </a:buClr>
              <a:buSzPct val="90000"/>
              <a:buFont typeface="Wingdings" panose="05000000000000000000" pitchFamily="2" charset="2"/>
              <a:buChar char="Ø"/>
            </a:pPr>
            <a:r>
              <a:rPr lang="en-US" sz="2200" b="1" dirty="0"/>
              <a:t>Improvement Areas: </a:t>
            </a:r>
            <a:r>
              <a:rPr lang="en-US" sz="2000" dirty="0"/>
              <a:t>With 31.3% negative sentiments, there are clear areas for improvement, while neutral sentiments are minimal (12.5%), indicating our content generally evokes strong reactions.</a:t>
            </a:r>
            <a:endParaRPr lang="en-IN" sz="2000"/>
          </a:p>
        </p:txBody>
      </p:sp>
      <p:sp>
        <p:nvSpPr>
          <p:cNvPr id="5" name="TextBox 4"/>
          <p:cNvSpPr txBox="1"/>
          <p:nvPr/>
        </p:nvSpPr>
        <p:spPr>
          <a:xfrm>
            <a:off x="1404552" y="1473925"/>
            <a:ext cx="9382896" cy="523220"/>
          </a:xfrm>
          <a:prstGeom prst="rect">
            <a:avLst/>
          </a:prstGeom>
          <a:noFill/>
          <a:ln w="28575">
            <a:solidFill>
              <a:srgbClr val="E09C41"/>
            </a:solidFill>
          </a:ln>
        </p:spPr>
        <p:txBody>
          <a:bodyPr wrap="square" rtlCol="0" anchor="ctr">
            <a:spAutoFit/>
          </a:bodyPr>
          <a:lstStyle/>
          <a:p>
            <a:pPr algn="ctr"/>
            <a:r>
              <a:rPr lang="en-IN" sz="2800" dirty="0">
                <a:latin typeface="Copperplate Gothic Bold" panose="020E0705020206020404" pitchFamily="34" charset="0"/>
              </a:rPr>
              <a:t>Sentiment Analysis</a:t>
            </a:r>
            <a:endParaRPr lang="en-IN" sz="2800" u="sng" dirty="0">
              <a:solidFill>
                <a:srgbClr val="5C3313"/>
              </a:solidFill>
              <a:latin typeface="Copperplate Gothic Bold" panose="020E0705020206020404" pitchFamily="34" charset="0"/>
            </a:endParaRPr>
          </a:p>
        </p:txBody>
      </p:sp>
    </p:spTree>
    <p:extLst>
      <p:ext uri="{BB962C8B-B14F-4D97-AF65-F5344CB8AC3E}">
        <p14:creationId xmlns:p14="http://schemas.microsoft.com/office/powerpoint/2010/main" val="39308310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98576" y="2642923"/>
            <a:ext cx="4718048" cy="3145366"/>
          </a:xfrm>
          <a:prstGeom prst="rect">
            <a:avLst/>
          </a:prstGeom>
          <a:ln w="76200" cap="sq" cmpd="thickThin">
            <a:solidFill>
              <a:srgbClr val="000000"/>
            </a:solidFill>
            <a:prstDash val="solid"/>
            <a:miter lim="800000"/>
          </a:ln>
          <a:effectLst>
            <a:innerShdw blurRad="76200">
              <a:srgbClr val="000000"/>
            </a:innerShdw>
          </a:effectLst>
        </p:spPr>
      </p:pic>
      <p:sp>
        <p:nvSpPr>
          <p:cNvPr id="4" name="Content Placeholder 3"/>
          <p:cNvSpPr>
            <a:spLocks noGrp="1"/>
          </p:cNvSpPr>
          <p:nvPr>
            <p:ph sz="half" idx="2"/>
          </p:nvPr>
        </p:nvSpPr>
        <p:spPr/>
        <p:txBody>
          <a:bodyPr>
            <a:normAutofit/>
          </a:bodyPr>
          <a:lstStyle/>
          <a:p>
            <a:pPr algn="just">
              <a:buClr>
                <a:schemeClr val="tx1"/>
              </a:buClr>
              <a:buSzPct val="90000"/>
              <a:buFont typeface="Wingdings" panose="05000000000000000000" pitchFamily="2" charset="2"/>
              <a:buChar char="Ø"/>
            </a:pPr>
            <a:r>
              <a:rPr lang="en-US" b="1"/>
              <a:t>Bimodal Score Distribution: </a:t>
            </a:r>
            <a:r>
              <a:rPr lang="en-US" sz="2000"/>
              <a:t>Our data shows two distinct groups with lower and higher scores, indicating varying levels of content quality or </a:t>
            </a:r>
            <a:r>
              <a:rPr lang="en-US" sz="2000"/>
              <a:t>performance</a:t>
            </a:r>
            <a:r>
              <a:rPr lang="en-US" sz="2000" smtClean="0"/>
              <a:t>.</a:t>
            </a:r>
            <a:endParaRPr lang="en-US" sz="2000" dirty="0"/>
          </a:p>
          <a:p>
            <a:pPr algn="just">
              <a:buClr>
                <a:schemeClr val="tx1"/>
              </a:buClr>
              <a:buSzPct val="90000"/>
              <a:buFont typeface="Wingdings" panose="05000000000000000000" pitchFamily="2" charset="2"/>
              <a:buChar char="Ø"/>
            </a:pPr>
            <a:r>
              <a:rPr lang="en-US" b="1" dirty="0"/>
              <a:t>Improvement Focus: </a:t>
            </a:r>
            <a:r>
              <a:rPr lang="en-US" sz="2000" dirty="0"/>
              <a:t>This variation highlights opportunities to enhance content, aiming to shift more scores towards the higher end.</a:t>
            </a:r>
            <a:endParaRPr lang="en-IN" sz="2000"/>
          </a:p>
        </p:txBody>
      </p:sp>
      <p:sp>
        <p:nvSpPr>
          <p:cNvPr id="5" name="TextBox 4"/>
          <p:cNvSpPr txBox="1"/>
          <p:nvPr/>
        </p:nvSpPr>
        <p:spPr>
          <a:xfrm>
            <a:off x="1404552" y="1473925"/>
            <a:ext cx="9382896" cy="523220"/>
          </a:xfrm>
          <a:prstGeom prst="rect">
            <a:avLst/>
          </a:prstGeom>
          <a:noFill/>
          <a:ln w="28575">
            <a:solidFill>
              <a:srgbClr val="E09C41"/>
            </a:solidFill>
          </a:ln>
        </p:spPr>
        <p:txBody>
          <a:bodyPr wrap="square" rtlCol="0" anchor="ctr">
            <a:spAutoFit/>
          </a:bodyPr>
          <a:lstStyle/>
          <a:p>
            <a:pPr algn="ctr"/>
            <a:r>
              <a:rPr lang="en-IN" sz="2800" dirty="0">
                <a:latin typeface="Copperplate Gothic Bold" panose="020E0705020206020404" pitchFamily="34" charset="0"/>
              </a:rPr>
              <a:t>Score Distribution</a:t>
            </a:r>
            <a:endParaRPr lang="en-IN" sz="2800" u="sng" dirty="0">
              <a:solidFill>
                <a:srgbClr val="5C3313"/>
              </a:solidFill>
              <a:latin typeface="Copperplate Gothic Bold" panose="020E0705020206020404" pitchFamily="34" charset="0"/>
            </a:endParaRPr>
          </a:p>
        </p:txBody>
      </p:sp>
    </p:spTree>
    <p:extLst>
      <p:ext uri="{BB962C8B-B14F-4D97-AF65-F5344CB8AC3E}">
        <p14:creationId xmlns:p14="http://schemas.microsoft.com/office/powerpoint/2010/main" val="28759117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98576" y="2642923"/>
            <a:ext cx="4718048" cy="3145366"/>
          </a:xfrm>
          <a:prstGeom prst="rect">
            <a:avLst/>
          </a:prstGeom>
          <a:ln w="76200" cap="sq" cmpd="thickThin">
            <a:solidFill>
              <a:srgbClr val="000000"/>
            </a:solidFill>
            <a:prstDash val="solid"/>
            <a:miter lim="800000"/>
          </a:ln>
          <a:effectLst>
            <a:innerShdw blurRad="76200">
              <a:srgbClr val="000000"/>
            </a:innerShdw>
          </a:effectLst>
        </p:spPr>
      </p:pic>
      <p:sp>
        <p:nvSpPr>
          <p:cNvPr id="4" name="Content Placeholder 3"/>
          <p:cNvSpPr>
            <a:spLocks noGrp="1"/>
          </p:cNvSpPr>
          <p:nvPr>
            <p:ph sz="half" idx="2"/>
          </p:nvPr>
        </p:nvSpPr>
        <p:spPr>
          <a:xfrm>
            <a:off x="6181343" y="2560320"/>
            <a:ext cx="4964451" cy="3651010"/>
          </a:xfrm>
        </p:spPr>
        <p:txBody>
          <a:bodyPr>
            <a:normAutofit fontScale="77500" lnSpcReduction="20000"/>
          </a:bodyPr>
          <a:lstStyle/>
          <a:p>
            <a:pPr>
              <a:buSzPct val="90000"/>
              <a:buFont typeface="Wingdings" panose="05000000000000000000" pitchFamily="2" charset="2"/>
              <a:buChar char="Ø"/>
            </a:pPr>
            <a:r>
              <a:rPr lang="en-US" b="1"/>
              <a:t>Score-Sentiment Trend: </a:t>
            </a:r>
            <a:r>
              <a:rPr lang="en-US"/>
              <a:t>Positive sentiment generally correlates with higher scores, while negative sentiment is associated with lower scores, indicating a strong trend in sentiment's impact on </a:t>
            </a:r>
            <a:r>
              <a:rPr lang="en-US"/>
              <a:t>scores</a:t>
            </a:r>
            <a:r>
              <a:rPr lang="en-US" smtClean="0"/>
              <a:t>.</a:t>
            </a:r>
            <a:endParaRPr lang="en-US" dirty="0"/>
          </a:p>
          <a:p>
            <a:pPr>
              <a:buSzPct val="90000"/>
              <a:buFont typeface="Wingdings" panose="05000000000000000000" pitchFamily="2" charset="2"/>
              <a:buChar char="Ø"/>
            </a:pPr>
            <a:r>
              <a:rPr lang="en-US" b="1" dirty="0"/>
              <a:t>Complex Relationship: </a:t>
            </a:r>
            <a:r>
              <a:rPr lang="en-US" dirty="0"/>
              <a:t>The absence of a clear linear pattern suggests a complex relationship between sentiment and score, with various clusters indicating nuanced interactions</a:t>
            </a:r>
            <a:r>
              <a:rPr lang="en-US" dirty="0" smtClean="0"/>
              <a:t>.</a:t>
            </a:r>
            <a:endParaRPr lang="en-US" dirty="0"/>
          </a:p>
          <a:p>
            <a:pPr>
              <a:buSzPct val="90000"/>
              <a:buFont typeface="Wingdings" panose="05000000000000000000" pitchFamily="2" charset="2"/>
              <a:buChar char="Ø"/>
            </a:pPr>
            <a:r>
              <a:rPr lang="en-US" b="1" dirty="0"/>
              <a:t>Visual Insights: </a:t>
            </a:r>
            <a:r>
              <a:rPr lang="en-US" dirty="0"/>
              <a:t>The color gradient effectively highlights the score distribution across sentiments, helping to quickly assess the overall trends and outliers in the data.</a:t>
            </a:r>
            <a:endParaRPr lang="en-IN"/>
          </a:p>
        </p:txBody>
      </p:sp>
      <p:sp>
        <p:nvSpPr>
          <p:cNvPr id="5" name="TextBox 4"/>
          <p:cNvSpPr txBox="1"/>
          <p:nvPr/>
        </p:nvSpPr>
        <p:spPr>
          <a:xfrm>
            <a:off x="1404552" y="1473925"/>
            <a:ext cx="9382896" cy="523220"/>
          </a:xfrm>
          <a:prstGeom prst="rect">
            <a:avLst/>
          </a:prstGeom>
          <a:noFill/>
          <a:ln w="28575">
            <a:solidFill>
              <a:srgbClr val="E09C41"/>
            </a:solidFill>
          </a:ln>
        </p:spPr>
        <p:txBody>
          <a:bodyPr wrap="square" rtlCol="0" anchor="ctr">
            <a:spAutoFit/>
          </a:bodyPr>
          <a:lstStyle/>
          <a:p>
            <a:pPr algn="ctr"/>
            <a:r>
              <a:rPr lang="en-US" sz="2800" dirty="0">
                <a:latin typeface="Copperplate Gothic Bold" panose="020E0705020206020404" pitchFamily="34" charset="0"/>
              </a:rPr>
              <a:t>Correlation between Score and Sentiment</a:t>
            </a:r>
            <a:endParaRPr lang="en-IN" sz="2800" u="sng" dirty="0">
              <a:solidFill>
                <a:srgbClr val="5C3313"/>
              </a:solidFill>
              <a:latin typeface="Copperplate Gothic Bold" panose="020E0705020206020404" pitchFamily="34" charset="0"/>
            </a:endParaRPr>
          </a:p>
        </p:txBody>
      </p:sp>
    </p:spTree>
    <p:extLst>
      <p:ext uri="{BB962C8B-B14F-4D97-AF65-F5344CB8AC3E}">
        <p14:creationId xmlns:p14="http://schemas.microsoft.com/office/powerpoint/2010/main" val="154088932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4FAF7B5-E40C-46BE-9C83-DA251FCAE61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029FA76-0C86-4BF1-99F1-A3115FBFFAB0}">
  <ds:schemaRefs>
    <ds:schemaRef ds:uri="http://schemas.microsoft.com/sharepoint/v3/contenttype/forms"/>
  </ds:schemaRefs>
</ds:datastoreItem>
</file>

<file path=customXml/itemProps3.xml><?xml version="1.0" encoding="utf-8"?>
<ds:datastoreItem xmlns:ds="http://schemas.openxmlformats.org/officeDocument/2006/customXml" ds:itemID="{E0A43D08-F4F9-4D95-9CB2-7DE3744160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Organic</Template>
  <TotalTime>0</TotalTime>
  <Words>652</Words>
  <Application>Microsoft Office PowerPoint</Application>
  <PresentationFormat>Widescreen</PresentationFormat>
  <Paragraphs>47</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Copperplate Gothic Bold</vt:lpstr>
      <vt:lpstr>Garamond</vt:lpstr>
      <vt:lpstr>Helvetica Neue Medium</vt:lpstr>
      <vt:lpstr>Wingdings</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2024-05-16T14:04:03Z</dcterms:created>
  <dcterms:modified xsi:type="dcterms:W3CDTF">2024-05-16T17:50:29Z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